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78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F784C-CF9A-4713-9647-6598B78BBF4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215F9A-8317-4988-91A0-DBF3D1D7091B}">
      <dgm:prSet phldrT="[Текст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Каталог ссылок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DE640C-8419-4484-8BF7-144BB7488FBD}" type="parTrans" cxnId="{EF3F6631-B09A-4FD5-A7D5-8DF73706AEA2}">
      <dgm:prSet/>
      <dgm:spPr/>
      <dgm:t>
        <a:bodyPr/>
        <a:lstStyle/>
        <a:p>
          <a:endParaRPr lang="ru-RU"/>
        </a:p>
      </dgm:t>
    </dgm:pt>
    <dgm:pt modelId="{78DE029E-109F-457D-B4FF-11413E9FEDE3}" type="sibTrans" cxnId="{EF3F6631-B09A-4FD5-A7D5-8DF73706AEA2}">
      <dgm:prSet/>
      <dgm:spPr/>
      <dgm:t>
        <a:bodyPr/>
        <a:lstStyle/>
        <a:p>
          <a:endParaRPr lang="ru-RU"/>
        </a:p>
      </dgm:t>
    </dgm:pt>
    <dgm:pt modelId="{DE0675B5-1A78-4ACD-B6B1-F922027C00CA}">
      <dgm:prSet phldrT="[Текст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/>
            <a:t>Дает возможность прикреплять и систематизировать ссылки на все внешние сайты, добавлять к ним описание, разбивать по любому признаку (дисциплина, параллель, класс, группа и т.д.)</a:t>
          </a:r>
          <a:endParaRPr lang="ru-RU" sz="1400" b="1" dirty="0"/>
        </a:p>
      </dgm:t>
    </dgm:pt>
    <dgm:pt modelId="{A79B7345-589E-4265-A5D3-D2BF75166853}" type="parTrans" cxnId="{950DF3A0-2050-4800-80D3-ECD238AD7697}">
      <dgm:prSet/>
      <dgm:spPr/>
      <dgm:t>
        <a:bodyPr/>
        <a:lstStyle/>
        <a:p>
          <a:endParaRPr lang="ru-RU"/>
        </a:p>
      </dgm:t>
    </dgm:pt>
    <dgm:pt modelId="{21DF5729-F78C-45BC-AFBB-1FA2A6378FCA}" type="sibTrans" cxnId="{950DF3A0-2050-4800-80D3-ECD238AD7697}">
      <dgm:prSet/>
      <dgm:spPr/>
      <dgm:t>
        <a:bodyPr/>
        <a:lstStyle/>
        <a:p>
          <a:endParaRPr lang="ru-RU"/>
        </a:p>
      </dgm:t>
    </dgm:pt>
    <dgm:pt modelId="{FF2ACFB0-ABE2-4BE0-B39A-30DBBCE787AE}">
      <dgm:prSet phldrT="[Текст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Портфолио проектов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75CBC1-23D3-459F-A94C-2D38C80B4DB3}" type="parTrans" cxnId="{C3AF561F-DAAE-486C-9203-1617ED042D52}">
      <dgm:prSet/>
      <dgm:spPr/>
      <dgm:t>
        <a:bodyPr/>
        <a:lstStyle/>
        <a:p>
          <a:endParaRPr lang="ru-RU"/>
        </a:p>
      </dgm:t>
    </dgm:pt>
    <dgm:pt modelId="{F3C541F9-591F-4BEA-99BE-6B611D87ED36}" type="sibTrans" cxnId="{C3AF561F-DAAE-486C-9203-1617ED042D52}">
      <dgm:prSet/>
      <dgm:spPr/>
      <dgm:t>
        <a:bodyPr/>
        <a:lstStyle/>
        <a:p>
          <a:endParaRPr lang="ru-RU"/>
        </a:p>
      </dgm:t>
    </dgm:pt>
    <dgm:pt modelId="{F2409308-B139-4292-955B-49DC66AAE72D}">
      <dgm:prSet phldrT="[Текст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/>
            <a:t>Дает возможность создать проект по конкретной теме (предмету). Назначить руководителей (учителей), участников (обучающихся) и предоставить им необходимые источники для обучения (ссылки на электронные книги, тесты, задания, документы в формате </a:t>
          </a:r>
          <a:r>
            <a:rPr lang="en-US" sz="1400" b="1" dirty="0" smtClean="0"/>
            <a:t>WORD</a:t>
          </a:r>
          <a:r>
            <a:rPr lang="ru-RU" sz="1400" b="1" dirty="0" smtClean="0"/>
            <a:t>, </a:t>
          </a:r>
          <a:r>
            <a:rPr lang="en-US" sz="1400" b="1" dirty="0" smtClean="0"/>
            <a:t>EXCEL</a:t>
          </a:r>
          <a:r>
            <a:rPr lang="ru-RU" sz="1400" b="1" dirty="0" smtClean="0"/>
            <a:t>, </a:t>
          </a:r>
          <a:r>
            <a:rPr lang="en-US" sz="1400" b="1" dirty="0" smtClean="0"/>
            <a:t>POWER POINT</a:t>
          </a:r>
          <a:r>
            <a:rPr lang="ru-RU" sz="1400" b="1" dirty="0" smtClean="0"/>
            <a:t>). </a:t>
          </a:r>
          <a:endParaRPr lang="ru-RU" sz="1400" dirty="0"/>
        </a:p>
      </dgm:t>
    </dgm:pt>
    <dgm:pt modelId="{84708143-BD4F-4F15-8C64-601F63DD58D0}" type="parTrans" cxnId="{CF972ED2-FBB9-436B-913C-98C124C0E10D}">
      <dgm:prSet/>
      <dgm:spPr/>
      <dgm:t>
        <a:bodyPr/>
        <a:lstStyle/>
        <a:p>
          <a:endParaRPr lang="ru-RU"/>
        </a:p>
      </dgm:t>
    </dgm:pt>
    <dgm:pt modelId="{26CC020B-DE80-452A-B774-C278D01FB16D}" type="sibTrans" cxnId="{CF972ED2-FBB9-436B-913C-98C124C0E10D}">
      <dgm:prSet/>
      <dgm:spPr/>
      <dgm:t>
        <a:bodyPr/>
        <a:lstStyle/>
        <a:p>
          <a:endParaRPr lang="ru-RU"/>
        </a:p>
      </dgm:t>
    </dgm:pt>
    <dgm:pt modelId="{02728BC9-F2A7-422A-B732-D8060FA3EA6D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Хранилище школьных документов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DA9D5E-99A9-46F9-ABDA-3B0A91A2E436}" type="parTrans" cxnId="{7AFB8C42-99A7-4AB2-A364-0DAA295EFC3F}">
      <dgm:prSet/>
      <dgm:spPr/>
      <dgm:t>
        <a:bodyPr/>
        <a:lstStyle/>
        <a:p>
          <a:endParaRPr lang="ru-RU"/>
        </a:p>
      </dgm:t>
    </dgm:pt>
    <dgm:pt modelId="{0AA7F762-F6BB-4773-BD92-17459A1C4723}" type="sibTrans" cxnId="{7AFB8C42-99A7-4AB2-A364-0DAA295EFC3F}">
      <dgm:prSet/>
      <dgm:spPr/>
      <dgm:t>
        <a:bodyPr/>
        <a:lstStyle/>
        <a:p>
          <a:endParaRPr lang="ru-RU"/>
        </a:p>
      </dgm:t>
    </dgm:pt>
    <dgm:pt modelId="{87C39B62-1E0A-4B6A-89B7-325C8D347803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400" b="1" dirty="0" smtClean="0"/>
            <a:t>Дает возможность прикреплять и систематизировать документы любого формата, добавлять к ним описание, разбивать по любому признаку (дисциплина, параллель, класс, группа и т.д.)</a:t>
          </a:r>
          <a:endParaRPr lang="ru-RU" sz="1400" b="1" dirty="0"/>
        </a:p>
      </dgm:t>
    </dgm:pt>
    <dgm:pt modelId="{4DBC325A-D838-4ACC-80C0-21E7E85CFC36}" type="sibTrans" cxnId="{A3FE70F9-0230-4B4E-A1AB-D823C9231297}">
      <dgm:prSet/>
      <dgm:spPr/>
      <dgm:t>
        <a:bodyPr/>
        <a:lstStyle/>
        <a:p>
          <a:endParaRPr lang="ru-RU"/>
        </a:p>
      </dgm:t>
    </dgm:pt>
    <dgm:pt modelId="{824A8360-01C4-4D5C-9950-001FD58C3643}" type="parTrans" cxnId="{A3FE70F9-0230-4B4E-A1AB-D823C9231297}">
      <dgm:prSet/>
      <dgm:spPr/>
      <dgm:t>
        <a:bodyPr/>
        <a:lstStyle/>
        <a:p>
          <a:endParaRPr lang="ru-RU"/>
        </a:p>
      </dgm:t>
    </dgm:pt>
    <dgm:pt modelId="{6E2AF140-5527-4174-9708-874E055ABFC5}" type="pres">
      <dgm:prSet presAssocID="{753F784C-CF9A-4713-9647-6598B78BBF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4E4BB-083A-4D6D-9DDD-B3E1A13399D0}" type="pres">
      <dgm:prSet presAssocID="{5C215F9A-8317-4988-91A0-DBF3D1D709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A6A74-84E2-4F44-9DB3-F8626CEECACA}" type="pres">
      <dgm:prSet presAssocID="{78DE029E-109F-457D-B4FF-11413E9FEDE3}" presName="sibTrans" presStyleCnt="0"/>
      <dgm:spPr/>
    </dgm:pt>
    <dgm:pt modelId="{3B768D4D-B172-4050-93A3-EC765835885B}" type="pres">
      <dgm:prSet presAssocID="{FF2ACFB0-ABE2-4BE0-B39A-30DBBCE787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6D4AF-51AA-4547-9CFB-CB7B9DFEC142}" type="pres">
      <dgm:prSet presAssocID="{F3C541F9-591F-4BEA-99BE-6B611D87ED36}" presName="sibTrans" presStyleCnt="0"/>
      <dgm:spPr/>
    </dgm:pt>
    <dgm:pt modelId="{E2B37680-BE0E-4897-8571-12B526A17FAA}" type="pres">
      <dgm:prSet presAssocID="{02728BC9-F2A7-422A-B732-D8060FA3EA6D}" presName="node" presStyleLbl="node1" presStyleIdx="2" presStyleCnt="3" custLinFactNeighborX="15877" custLinFactNeighborY="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6D99B-C7EB-4EBD-BA53-E12B81383C6E}" type="presOf" srcId="{02728BC9-F2A7-422A-B732-D8060FA3EA6D}" destId="{E2B37680-BE0E-4897-8571-12B526A17FAA}" srcOrd="0" destOrd="0" presId="urn:microsoft.com/office/officeart/2005/8/layout/hList6"/>
    <dgm:cxn modelId="{CF972ED2-FBB9-436B-913C-98C124C0E10D}" srcId="{FF2ACFB0-ABE2-4BE0-B39A-30DBBCE787AE}" destId="{F2409308-B139-4292-955B-49DC66AAE72D}" srcOrd="0" destOrd="0" parTransId="{84708143-BD4F-4F15-8C64-601F63DD58D0}" sibTransId="{26CC020B-DE80-452A-B774-C278D01FB16D}"/>
    <dgm:cxn modelId="{EF3F6631-B09A-4FD5-A7D5-8DF73706AEA2}" srcId="{753F784C-CF9A-4713-9647-6598B78BBF46}" destId="{5C215F9A-8317-4988-91A0-DBF3D1D7091B}" srcOrd="0" destOrd="0" parTransId="{32DE640C-8419-4484-8BF7-144BB7488FBD}" sibTransId="{78DE029E-109F-457D-B4FF-11413E9FEDE3}"/>
    <dgm:cxn modelId="{594C0958-1502-455E-BAB8-5C22DE5BA5DF}" type="presOf" srcId="{FF2ACFB0-ABE2-4BE0-B39A-30DBBCE787AE}" destId="{3B768D4D-B172-4050-93A3-EC765835885B}" srcOrd="0" destOrd="0" presId="urn:microsoft.com/office/officeart/2005/8/layout/hList6"/>
    <dgm:cxn modelId="{4A851254-0106-4F38-9B65-A27F441AD3F2}" type="presOf" srcId="{87C39B62-1E0A-4B6A-89B7-325C8D347803}" destId="{E2B37680-BE0E-4897-8571-12B526A17FAA}" srcOrd="0" destOrd="1" presId="urn:microsoft.com/office/officeart/2005/8/layout/hList6"/>
    <dgm:cxn modelId="{9E98E84B-B961-4987-B6EE-96811F6F19BB}" type="presOf" srcId="{753F784C-CF9A-4713-9647-6598B78BBF46}" destId="{6E2AF140-5527-4174-9708-874E055ABFC5}" srcOrd="0" destOrd="0" presId="urn:microsoft.com/office/officeart/2005/8/layout/hList6"/>
    <dgm:cxn modelId="{950DF3A0-2050-4800-80D3-ECD238AD7697}" srcId="{5C215F9A-8317-4988-91A0-DBF3D1D7091B}" destId="{DE0675B5-1A78-4ACD-B6B1-F922027C00CA}" srcOrd="0" destOrd="0" parTransId="{A79B7345-589E-4265-A5D3-D2BF75166853}" sibTransId="{21DF5729-F78C-45BC-AFBB-1FA2A6378FCA}"/>
    <dgm:cxn modelId="{C3AF561F-DAAE-486C-9203-1617ED042D52}" srcId="{753F784C-CF9A-4713-9647-6598B78BBF46}" destId="{FF2ACFB0-ABE2-4BE0-B39A-30DBBCE787AE}" srcOrd="1" destOrd="0" parTransId="{A875CBC1-23D3-459F-A94C-2D38C80B4DB3}" sibTransId="{F3C541F9-591F-4BEA-99BE-6B611D87ED36}"/>
    <dgm:cxn modelId="{A3FE70F9-0230-4B4E-A1AB-D823C9231297}" srcId="{02728BC9-F2A7-422A-B732-D8060FA3EA6D}" destId="{87C39B62-1E0A-4B6A-89B7-325C8D347803}" srcOrd="0" destOrd="0" parTransId="{824A8360-01C4-4D5C-9950-001FD58C3643}" sibTransId="{4DBC325A-D838-4ACC-80C0-21E7E85CFC36}"/>
    <dgm:cxn modelId="{7AFB8C42-99A7-4AB2-A364-0DAA295EFC3F}" srcId="{753F784C-CF9A-4713-9647-6598B78BBF46}" destId="{02728BC9-F2A7-422A-B732-D8060FA3EA6D}" srcOrd="2" destOrd="0" parTransId="{1ADA9D5E-99A9-46F9-ABDA-3B0A91A2E436}" sibTransId="{0AA7F762-F6BB-4773-BD92-17459A1C4723}"/>
    <dgm:cxn modelId="{023C5110-7A38-43C7-BDFA-9F49393112C4}" type="presOf" srcId="{5C215F9A-8317-4988-91A0-DBF3D1D7091B}" destId="{7C94E4BB-083A-4D6D-9DDD-B3E1A13399D0}" srcOrd="0" destOrd="0" presId="urn:microsoft.com/office/officeart/2005/8/layout/hList6"/>
    <dgm:cxn modelId="{2BA7129A-1A6C-4A4B-BD0A-A03A305EB459}" type="presOf" srcId="{DE0675B5-1A78-4ACD-B6B1-F922027C00CA}" destId="{7C94E4BB-083A-4D6D-9DDD-B3E1A13399D0}" srcOrd="0" destOrd="1" presId="urn:microsoft.com/office/officeart/2005/8/layout/hList6"/>
    <dgm:cxn modelId="{77B1824C-1985-48DB-896E-5FF274092B52}" type="presOf" srcId="{F2409308-B139-4292-955B-49DC66AAE72D}" destId="{3B768D4D-B172-4050-93A3-EC765835885B}" srcOrd="0" destOrd="1" presId="urn:microsoft.com/office/officeart/2005/8/layout/hList6"/>
    <dgm:cxn modelId="{2A28B928-CEFD-4761-8A16-0A363D766BF6}" type="presParOf" srcId="{6E2AF140-5527-4174-9708-874E055ABFC5}" destId="{7C94E4BB-083A-4D6D-9DDD-B3E1A13399D0}" srcOrd="0" destOrd="0" presId="urn:microsoft.com/office/officeart/2005/8/layout/hList6"/>
    <dgm:cxn modelId="{31AEFF5B-568B-41A0-AEEF-BC0906C43882}" type="presParOf" srcId="{6E2AF140-5527-4174-9708-874E055ABFC5}" destId="{BBAA6A74-84E2-4F44-9DB3-F8626CEECACA}" srcOrd="1" destOrd="0" presId="urn:microsoft.com/office/officeart/2005/8/layout/hList6"/>
    <dgm:cxn modelId="{79300660-7461-4F5F-B258-E4CA96587386}" type="presParOf" srcId="{6E2AF140-5527-4174-9708-874E055ABFC5}" destId="{3B768D4D-B172-4050-93A3-EC765835885B}" srcOrd="2" destOrd="0" presId="urn:microsoft.com/office/officeart/2005/8/layout/hList6"/>
    <dgm:cxn modelId="{6824A85F-EBE8-4401-BE77-A55F6299C6B4}" type="presParOf" srcId="{6E2AF140-5527-4174-9708-874E055ABFC5}" destId="{C116D4AF-51AA-4547-9CFB-CB7B9DFEC142}" srcOrd="3" destOrd="0" presId="urn:microsoft.com/office/officeart/2005/8/layout/hList6"/>
    <dgm:cxn modelId="{3D1EAC91-E542-46CF-A502-D04163D0F7B9}" type="presParOf" srcId="{6E2AF140-5527-4174-9708-874E055ABFC5}" destId="{E2B37680-BE0E-4897-8571-12B526A17FA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4E4BB-083A-4D6D-9DDD-B3E1A13399D0}">
      <dsp:nvSpPr>
        <dsp:cNvPr id="0" name=""/>
        <dsp:cNvSpPr/>
      </dsp:nvSpPr>
      <dsp:spPr>
        <a:xfrm rot="16200000">
          <a:off x="-1433720" y="1434616"/>
          <a:ext cx="5200352" cy="2331118"/>
        </a:xfrm>
        <a:prstGeom prst="flowChartManualOperation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Каталог ссылок</a:t>
          </a:r>
          <a:endParaRPr lang="ru-RU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Дает возможность прикреплять и систематизировать ссылки на все внешние сайты, добавлять к ним описание, разбивать по любому признаку (дисциплина, параллель, класс, группа и т.д.)</a:t>
          </a:r>
          <a:endParaRPr lang="ru-RU" sz="1400" b="1" kern="1200" dirty="0"/>
        </a:p>
      </dsp:txBody>
      <dsp:txXfrm rot="5400000">
        <a:off x="897" y="1040069"/>
        <a:ext cx="2331118" cy="3120212"/>
      </dsp:txXfrm>
    </dsp:sp>
    <dsp:sp modelId="{3B768D4D-B172-4050-93A3-EC765835885B}">
      <dsp:nvSpPr>
        <dsp:cNvPr id="0" name=""/>
        <dsp:cNvSpPr/>
      </dsp:nvSpPr>
      <dsp:spPr>
        <a:xfrm rot="16200000">
          <a:off x="1072231" y="1434616"/>
          <a:ext cx="5200352" cy="2331118"/>
        </a:xfrm>
        <a:prstGeom prst="flowChartManualOperation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Портфолио проектов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Дает возможность создать проект по конкретной теме (предмету). Назначить руководителей (учителей), участников (обучающихся) и предоставить им необходимые источники для обучения (ссылки на электронные книги, тесты, задания, документы в формате </a:t>
          </a:r>
          <a:r>
            <a:rPr lang="en-US" sz="1400" b="1" kern="1200" dirty="0" smtClean="0"/>
            <a:t>WORD</a:t>
          </a:r>
          <a:r>
            <a:rPr lang="ru-RU" sz="1400" b="1" kern="1200" dirty="0" smtClean="0"/>
            <a:t>, </a:t>
          </a:r>
          <a:r>
            <a:rPr lang="en-US" sz="1400" b="1" kern="1200" dirty="0" smtClean="0"/>
            <a:t>EXCEL</a:t>
          </a:r>
          <a:r>
            <a:rPr lang="ru-RU" sz="1400" b="1" kern="1200" dirty="0" smtClean="0"/>
            <a:t>, </a:t>
          </a:r>
          <a:r>
            <a:rPr lang="en-US" sz="1400" b="1" kern="1200" dirty="0" smtClean="0"/>
            <a:t>POWER POINT</a:t>
          </a:r>
          <a:r>
            <a:rPr lang="ru-RU" sz="1400" b="1" kern="1200" dirty="0" smtClean="0"/>
            <a:t>). </a:t>
          </a:r>
          <a:endParaRPr lang="ru-RU" sz="1400" kern="1200" dirty="0"/>
        </a:p>
      </dsp:txBody>
      <dsp:txXfrm rot="5400000">
        <a:off x="2506848" y="1040069"/>
        <a:ext cx="2331118" cy="3120212"/>
      </dsp:txXfrm>
    </dsp:sp>
    <dsp:sp modelId="{E2B37680-BE0E-4897-8571-12B526A17FAA}">
      <dsp:nvSpPr>
        <dsp:cNvPr id="0" name=""/>
        <dsp:cNvSpPr/>
      </dsp:nvSpPr>
      <dsp:spPr>
        <a:xfrm rot="16200000">
          <a:off x="3579080" y="1434616"/>
          <a:ext cx="5200352" cy="2331118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Хранилище школьных документов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Дает возможность прикреплять и систематизировать документы любого формата, добавлять к ним описание, разбивать по любому признаку (дисциплина, параллель, класс, группа и т.д.)</a:t>
          </a:r>
          <a:endParaRPr lang="ru-RU" sz="1400" b="1" kern="1200" dirty="0"/>
        </a:p>
      </dsp:txBody>
      <dsp:txXfrm rot="5400000">
        <a:off x="5013697" y="1040069"/>
        <a:ext cx="2331118" cy="3120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21C15-EAFF-4B59-926A-2E5CAF708BCF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71264-A385-4E45-B601-B889318A1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2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Предустановленные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создаются в процессе установки системы "Сетевой Город". Их нельзя отредактировать, они могут быть модифицированы только при обновлениях системы "Сетевой Город". 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Внутренние в ОО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это собственные документы школы (приказы, распоряжения, локальные акты, методические разработки и т.п.). Данный функционал решает проблему боязни некоторых учителей размещать свои методические наработки в открытом доступе, прикрепляя материалы в хранилище. Документы из категории "Внутренние в ОО" доступны только сотрудникам данной школы и не доступны Управлению образования, другим ОО или родителям. 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Публичные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это документы, которые школа желает сделать доступными для просмотра Управлению образования, а также родителям (например, учебный план). Особенно в данный раздел рекомендуется размещать индивидуальные учебные планы для родителей детей обучающихся по адаптивным программам, либо на домашнем обучении.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создания документов в категориях "Внутренние в ОО" и "Публичные" у пользователя должно быть право доступа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Редактировать хранилище школьных документов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умолчанию, таким правом обладают пользователи с ролью </a:t>
            </a:r>
            <a:r>
              <a:rPr lang="ru-RU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администратора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или </a:t>
            </a:r>
            <a:r>
              <a:rPr lang="ru-RU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завуча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71264-A385-4E45-B601-B889318A12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6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3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40868"/>
            <a:ext cx="9144000" cy="2016224"/>
          </a:xfrm>
          <a:prstGeom prst="rect">
            <a:avLst/>
          </a:prstGeom>
          <a:solidFill>
            <a:schemeClr val="accent1">
              <a:lumMod val="75000"/>
              <a:alpha val="97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219386" y="953725"/>
            <a:ext cx="4896544" cy="4590510"/>
          </a:xfrm>
          <a:prstGeom prst="flowChartDecision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776242">
            <a:off x="2928768" y="5265341"/>
            <a:ext cx="837055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815855">
            <a:off x="1632255" y="440800"/>
            <a:ext cx="837055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30139" y="2240868"/>
            <a:ext cx="3978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white"/>
                </a:solidFill>
                <a:latin typeface="Malgun Gothic" pitchFamily="34" charset="-127"/>
                <a:ea typeface="Malgun Gothic" pitchFamily="34" charset="-127"/>
              </a:rPr>
              <a:t>Возможности АИС СГО для реализации образовательных программ с применением электронного обучения и дистанционных образовательных технологий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47295" y="5199720"/>
            <a:ext cx="5652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David" pitchFamily="34" charset="-79"/>
              </a:rPr>
              <a:t>МИКЛАШЕВСКАЯ ВИКТОРИЯ ВИКТОРОВНА</a:t>
            </a:r>
          </a:p>
          <a:p>
            <a:pPr algn="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David" pitchFamily="34" charset="-79"/>
              </a:rPr>
              <a:t>НАЧАЛЬНИК ОТДЕЛА ВЗАИМОДЕЙСТВИЯ С ОУ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David" pitchFamily="34" charset="-79"/>
            </a:endParaRPr>
          </a:p>
          <a:p>
            <a:pPr algn="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David" pitchFamily="34" charset="-79"/>
              </a:rPr>
              <a:t>МКУ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David" pitchFamily="34" charset="-79"/>
              </a:rPr>
              <a:t>КМЦИКТ "Старт"</a:t>
            </a:r>
          </a:p>
          <a:p>
            <a:pPr algn="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David" pitchFamily="34" charset="-79"/>
              </a:rPr>
              <a:t>24 МАРТА 2020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David" pitchFamily="34" charset="-79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3699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56105574"/>
              </p:ext>
            </p:extLst>
          </p:nvPr>
        </p:nvGraphicFramePr>
        <p:xfrm>
          <a:off x="683568" y="1463046"/>
          <a:ext cx="734481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9541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Таким образом, раздел «Ресурсы» в АИС СГО имеет 3 раздела способствующие реализации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Malgun Gothic" pitchFamily="34" charset="-127"/>
              </a:rPr>
              <a:t>образовательных программ с применением электронного обучения и дистанционных образовательных технологий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1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原创设计师QQ598969553      _8"/>
          <p:cNvSpPr>
            <a:spLocks noChangeArrowheads="1"/>
          </p:cNvSpPr>
          <p:nvPr/>
        </p:nvSpPr>
        <p:spPr bwMode="auto">
          <a:xfrm>
            <a:off x="441406" y="1484784"/>
            <a:ext cx="792088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2800" dirty="0"/>
              <a:t>О</a:t>
            </a:r>
            <a:r>
              <a:rPr lang="ru-RU" sz="2800" dirty="0" smtClean="0"/>
              <a:t>тдел</a:t>
            </a:r>
            <a:r>
              <a:rPr lang="ru-RU" sz="2800" dirty="0"/>
              <a:t> </a:t>
            </a:r>
            <a:r>
              <a:rPr lang="ru-RU" sz="2800" dirty="0" smtClean="0"/>
              <a:t>информационного взаимодействия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 </a:t>
            </a:r>
            <a:r>
              <a:rPr lang="ru-RU" sz="2800" dirty="0" smtClean="0"/>
              <a:t>образовательными учреждениями </a:t>
            </a:r>
          </a:p>
          <a:p>
            <a:r>
              <a:rPr lang="ru-RU" altLang="zh-CN" sz="2800" b="1" dirty="0" smtClean="0">
                <a:ea typeface="微软雅黑" pitchFamily="34" charset="-122"/>
                <a:cs typeface="Arial" charset="0"/>
              </a:rPr>
              <a:t>8(861</a:t>
            </a:r>
            <a:r>
              <a:rPr lang="ru-RU" altLang="zh-CN" sz="2800" b="1" dirty="0">
                <a:ea typeface="微软雅黑" pitchFamily="34" charset="-122"/>
                <a:cs typeface="Arial" charset="0"/>
              </a:rPr>
              <a:t>) </a:t>
            </a:r>
            <a:r>
              <a:rPr lang="ru-RU" altLang="zh-CN" sz="2800" b="1" dirty="0" smtClean="0">
                <a:ea typeface="微软雅黑" pitchFamily="34" charset="-122"/>
                <a:cs typeface="Arial" charset="0"/>
              </a:rPr>
              <a:t>259-98-88 </a:t>
            </a:r>
          </a:p>
          <a:p>
            <a:endParaRPr lang="ru-RU" altLang="zh-CN" sz="1000" b="1" dirty="0" smtClean="0">
              <a:ea typeface="微软雅黑" pitchFamily="34" charset="-122"/>
              <a:cs typeface="Arial" charset="0"/>
            </a:endParaRPr>
          </a:p>
          <a:p>
            <a:r>
              <a:rPr lang="ru-RU" sz="2800" dirty="0" smtClean="0"/>
              <a:t>Информационно-методический отдел</a:t>
            </a:r>
          </a:p>
          <a:p>
            <a:r>
              <a:rPr lang="ru-RU" altLang="zh-CN" sz="2800" b="1" dirty="0">
                <a:ea typeface="微软雅黑" pitchFamily="34" charset="-122"/>
                <a:cs typeface="Arial" charset="0"/>
              </a:rPr>
              <a:t>8(861) </a:t>
            </a:r>
            <a:r>
              <a:rPr lang="ru-RU" altLang="zh-CN" sz="2800" b="1" dirty="0" smtClean="0">
                <a:ea typeface="微软雅黑" pitchFamily="34" charset="-122"/>
                <a:cs typeface="Arial" charset="0"/>
              </a:rPr>
              <a:t>238-33-45</a:t>
            </a:r>
          </a:p>
          <a:p>
            <a:endParaRPr lang="ru-RU" altLang="zh-CN" sz="1000" b="1" dirty="0" smtClean="0">
              <a:ea typeface="微软雅黑" pitchFamily="34" charset="-122"/>
              <a:cs typeface="Arial" charset="0"/>
            </a:endParaRPr>
          </a:p>
          <a:p>
            <a:r>
              <a:rPr lang="ru-RU" sz="2800" dirty="0" smtClean="0"/>
              <a:t>Информационно-технологический отдел</a:t>
            </a:r>
            <a:endParaRPr lang="ru-RU" altLang="zh-CN" sz="2800" b="1" dirty="0">
              <a:ea typeface="微软雅黑" pitchFamily="34" charset="-122"/>
              <a:cs typeface="Arial" charset="0"/>
            </a:endParaRPr>
          </a:p>
          <a:p>
            <a:r>
              <a:rPr lang="ru-RU" altLang="zh-CN" sz="2800" b="1" dirty="0">
                <a:ea typeface="微软雅黑" pitchFamily="34" charset="-122"/>
                <a:cs typeface="Arial" charset="0"/>
              </a:rPr>
              <a:t>8(861) </a:t>
            </a:r>
            <a:r>
              <a:rPr lang="ru-RU" altLang="zh-CN" sz="2800" b="1" dirty="0" smtClean="0">
                <a:ea typeface="微软雅黑" pitchFamily="34" charset="-122"/>
                <a:cs typeface="Arial" charset="0"/>
              </a:rPr>
              <a:t>238-33-48</a:t>
            </a:r>
          </a:p>
          <a:p>
            <a:endParaRPr lang="ru-RU" altLang="zh-CN" sz="1000" b="1" dirty="0" smtClean="0">
              <a:ea typeface="微软雅黑" pitchFamily="34" charset="-122"/>
              <a:cs typeface="Arial" charset="0"/>
            </a:endParaRPr>
          </a:p>
          <a:p>
            <a:r>
              <a:rPr lang="en-US" altLang="zh-CN" sz="2800" b="1" dirty="0" smtClean="0">
                <a:ea typeface="微软雅黑" pitchFamily="34" charset="-122"/>
                <a:cs typeface="Arial" charset="0"/>
              </a:rPr>
              <a:t>centerstart@kubannet.ru</a:t>
            </a:r>
            <a:endParaRPr lang="ru-RU" altLang="zh-CN" sz="2800" b="1" dirty="0" smtClean="0">
              <a:ea typeface="微软雅黑" pitchFamily="34" charset="-122"/>
              <a:cs typeface="Arial" charset="0"/>
            </a:endParaRPr>
          </a:p>
          <a:p>
            <a:r>
              <a:rPr lang="en-US" altLang="zh-CN" sz="2800" b="1" dirty="0" smtClean="0">
                <a:ea typeface="微软雅黑" pitchFamily="34" charset="-122"/>
                <a:cs typeface="Arial" charset="0"/>
              </a:rPr>
              <a:t>http</a:t>
            </a:r>
            <a:r>
              <a:rPr lang="en-US" altLang="zh-CN" sz="2800" b="1" dirty="0" smtClean="0">
                <a:ea typeface="微软雅黑" pitchFamily="34" charset="-122"/>
                <a:cs typeface="Arial" charset="0"/>
              </a:rPr>
              <a:t>://centerstart.ru</a:t>
            </a:r>
            <a:endParaRPr lang="zh-CN" altLang="en-US" sz="2800" b="1" dirty="0">
              <a:ea typeface="微软雅黑" pitchFamily="34" charset="-122"/>
              <a:cs typeface="Arial" charset="0"/>
            </a:endParaRPr>
          </a:p>
        </p:txBody>
      </p:sp>
      <p:pic>
        <p:nvPicPr>
          <p:cNvPr id="8" name="Picture 2" descr="C:\Users\miklashevska\Pictures\start2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69158"/>
            <a:ext cx="1261768" cy="90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0864" y="341376"/>
            <a:ext cx="9154864" cy="7200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9000">
                <a:schemeClr val="accent1">
                  <a:lumMod val="40000"/>
                  <a:lumOff val="60000"/>
                </a:schemeClr>
              </a:gs>
              <a:gs pos="72000">
                <a:srgbClr val="DCE6F2"/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原创设计师QQ598969553      _6"/>
          <p:cNvSpPr>
            <a:spLocks noChangeArrowheads="1"/>
          </p:cNvSpPr>
          <p:nvPr/>
        </p:nvSpPr>
        <p:spPr bwMode="auto">
          <a:xfrm>
            <a:off x="323528" y="424417"/>
            <a:ext cx="44644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zh-CN" sz="3600" b="1" dirty="0" smtClean="0">
                <a:solidFill>
                  <a:schemeClr val="bg1"/>
                </a:solidFill>
                <a:cs typeface="Arial" charset="0"/>
              </a:rPr>
              <a:t>МКУ </a:t>
            </a:r>
            <a:r>
              <a:rPr lang="ru-RU" altLang="zh-CN" sz="3600" b="1" dirty="0">
                <a:solidFill>
                  <a:schemeClr val="bg1"/>
                </a:solidFill>
                <a:cs typeface="Arial" charset="0"/>
              </a:rPr>
              <a:t>КМЦИКТ "Старт"</a:t>
            </a:r>
          </a:p>
        </p:txBody>
      </p:sp>
    </p:spTree>
    <p:extLst>
      <p:ext uri="{BB962C8B-B14F-4D97-AF65-F5344CB8AC3E}">
        <p14:creationId xmlns:p14="http://schemas.microsoft.com/office/powerpoint/2010/main" val="31072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844824"/>
            <a:ext cx="6192688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9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Каталог ссылок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640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34" y="62068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РАЗДЕЛ «РЕСУРСЫ» В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АИС СГО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23103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>
                    <a:lumMod val="95000"/>
                    <a:alpha val="1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«РЕСУРСЫ» В </a:t>
            </a:r>
            <a:r>
              <a:rPr lang="ru-RU" sz="5400" dirty="0">
                <a:solidFill>
                  <a:schemeClr val="bg1">
                    <a:lumMod val="95000"/>
                    <a:alpha val="1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АИС СГО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8716" y="3336524"/>
            <a:ext cx="576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3566196"/>
            <a:ext cx="6192688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9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Портфолио проектов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0166" y="5149965"/>
            <a:ext cx="6192688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9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Хранилище школьных документов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657" y="4927520"/>
            <a:ext cx="7040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4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76027" y="-11419"/>
            <a:ext cx="4788024" cy="6858000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343579"/>
            <a:ext cx="4355976" cy="7200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9000">
                <a:schemeClr val="accent1">
                  <a:lumMod val="40000"/>
                  <a:lumOff val="60000"/>
                </a:schemeClr>
              </a:gs>
              <a:gs pos="72000">
                <a:srgbClr val="DCE6F2"/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6155" y="442009"/>
            <a:ext cx="2583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ссылок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75" y="127555"/>
            <a:ext cx="3842087" cy="18722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Прямоугольник 6"/>
          <p:cNvSpPr/>
          <p:nvPr/>
        </p:nvSpPr>
        <p:spPr>
          <a:xfrm>
            <a:off x="156155" y="1196751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создавать разделы по предметам, классам, группам, параллелям и добавлять ссылки на все необходимые интернет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источники. 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76" y="2204863"/>
            <a:ext cx="3842087" cy="20189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76" y="4437112"/>
            <a:ext cx="3842086" cy="22458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Прямоугольник 11"/>
          <p:cNvSpPr/>
          <p:nvPr/>
        </p:nvSpPr>
        <p:spPr>
          <a:xfrm>
            <a:off x="156156" y="2212668"/>
            <a:ext cx="41670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создания РАЗДЕЛА</a:t>
            </a:r>
            <a:r>
              <a:rPr lang="ru-RU" sz="1400" dirty="0" smtClean="0"/>
              <a:t>: Разделы – Создать – Ввести наименование – Сохранить</a:t>
            </a:r>
            <a:r>
              <a:rPr lang="ru-RU" sz="1400" dirty="0"/>
              <a:t>. </a:t>
            </a:r>
            <a:endParaRPr lang="ru-RU" sz="1400" dirty="0" smtClean="0"/>
          </a:p>
          <a:p>
            <a:pPr algn="just"/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отредактировать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/>
              <a:t>Выбрать раздел в выпадающем </a:t>
            </a:r>
            <a:r>
              <a:rPr lang="ru-RU" sz="1400" dirty="0"/>
              <a:t>списке </a:t>
            </a:r>
            <a:r>
              <a:rPr lang="ru-RU" sz="1400" dirty="0" smtClean="0"/>
              <a:t>– Редактировать</a:t>
            </a:r>
            <a:r>
              <a:rPr lang="ru-RU" sz="1400" dirty="0"/>
              <a:t>. </a:t>
            </a:r>
            <a:endParaRPr lang="ru-RU" sz="1400" dirty="0" smtClean="0"/>
          </a:p>
          <a:p>
            <a:pPr algn="just"/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удаления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раздела: </a:t>
            </a:r>
            <a:r>
              <a:rPr lang="ru-RU" sz="1400" dirty="0" smtClean="0"/>
              <a:t>выбрать в </a:t>
            </a:r>
            <a:r>
              <a:rPr lang="ru-RU" sz="1400" dirty="0"/>
              <a:t>выпадающем списке и нажмите кнопку Удалить.</a:t>
            </a:r>
          </a:p>
          <a:p>
            <a:pPr algn="just"/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Удаление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какого-либо раздела влечёт за собой удаление всех его подразделов и ссылок, находящихся в этих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подразделах !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добавления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ссылки: </a:t>
            </a:r>
            <a:r>
              <a:rPr lang="ru-RU" sz="1400" dirty="0" smtClean="0"/>
              <a:t>В </a:t>
            </a:r>
            <a:r>
              <a:rPr lang="ru-RU" sz="1400" dirty="0"/>
              <a:t>выпадающем списке </a:t>
            </a:r>
            <a:r>
              <a:rPr lang="ru-RU" sz="1400" dirty="0" smtClean="0"/>
              <a:t>выбрать </a:t>
            </a:r>
            <a:r>
              <a:rPr lang="ru-RU" sz="1400" dirty="0"/>
              <a:t>раздел, в который нужно добавить ссылку, и в блоке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Ссылки</a:t>
            </a:r>
            <a:r>
              <a:rPr lang="ru-RU" sz="1400" dirty="0"/>
              <a:t> </a:t>
            </a:r>
            <a:r>
              <a:rPr lang="ru-RU" sz="1400" dirty="0" smtClean="0"/>
              <a:t>нажать </a:t>
            </a:r>
            <a:r>
              <a:rPr lang="ru-RU" sz="1400" dirty="0"/>
              <a:t>кнопку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</a:t>
            </a:r>
            <a:r>
              <a:rPr lang="ru-RU" sz="1400" dirty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5033" y="4974011"/>
            <a:ext cx="41881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ссылок может просматривать любой пользователь системы, причём права доступа к отдельным разделам не регулируются: все пользователи видят одни и те же разделы, ссылки и их описания. Редактировать каталог ссылок могут только пользователи </a:t>
            </a:r>
            <a:r>
              <a:rPr lang="ru-RU" sz="14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соответствующим </a:t>
            </a:r>
            <a:r>
              <a:rPr lang="ru-RU" sz="14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правом </a:t>
            </a:r>
            <a:r>
              <a:rPr lang="ru-RU" sz="14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14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3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7579" y="2785044"/>
            <a:ext cx="5184576" cy="3096344"/>
          </a:xfrm>
          <a:prstGeom prst="rect">
            <a:avLst/>
          </a:prstGeom>
          <a:noFill/>
          <a:ln w="4762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3579"/>
            <a:ext cx="4499992" cy="7200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9000">
                <a:schemeClr val="accent1">
                  <a:lumMod val="40000"/>
                  <a:lumOff val="60000"/>
                </a:schemeClr>
              </a:gs>
              <a:gs pos="72000">
                <a:srgbClr val="DCE6F2"/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42009"/>
            <a:ext cx="3467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 проектов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2" y="3009121"/>
            <a:ext cx="5269821" cy="32323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Прямоугольник 5"/>
          <p:cNvSpPr/>
          <p:nvPr/>
        </p:nvSpPr>
        <p:spPr>
          <a:xfrm>
            <a:off x="6228184" y="2708920"/>
            <a:ext cx="2483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00" b="1" dirty="0" smtClean="0"/>
              <a:t>администратор </a:t>
            </a:r>
            <a:r>
              <a:rPr lang="ru-RU" sz="1400" b="1" dirty="0"/>
              <a:t>и учитель </a:t>
            </a:r>
            <a:r>
              <a:rPr lang="ru-RU" sz="1400" b="1" dirty="0" smtClean="0"/>
              <a:t>могут </a:t>
            </a:r>
            <a:r>
              <a:rPr lang="ru-RU" sz="1400" b="1" dirty="0"/>
              <a:t>создать проект по конкретному </a:t>
            </a:r>
            <a:r>
              <a:rPr lang="ru-RU" sz="1400" b="1" dirty="0" smtClean="0"/>
              <a:t>предмету;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b="1" dirty="0" smtClean="0"/>
              <a:t>выделить разделы в одном проекте;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b="1" dirty="0"/>
              <a:t>н</a:t>
            </a:r>
            <a:r>
              <a:rPr lang="ru-RU" sz="1400" b="1" dirty="0" smtClean="0"/>
              <a:t>азначить </a:t>
            </a:r>
            <a:r>
              <a:rPr lang="ru-RU" sz="1400" b="1" dirty="0"/>
              <a:t>руководителей (учителей), участников (обучающихся) и предоставить им необходимые источники для обучения </a:t>
            </a:r>
            <a:r>
              <a:rPr lang="ru-RU" sz="1400" b="1" i="1" dirty="0"/>
              <a:t>(ссылки на электронные книги, тесты, задания, документы в формате </a:t>
            </a:r>
            <a:r>
              <a:rPr lang="en-US" sz="1400" b="1" i="1" dirty="0"/>
              <a:t>WORD</a:t>
            </a:r>
            <a:r>
              <a:rPr lang="ru-RU" sz="1400" b="1" i="1" dirty="0"/>
              <a:t>, </a:t>
            </a:r>
            <a:r>
              <a:rPr lang="en-US" sz="1400" b="1" i="1" dirty="0"/>
              <a:t>EXCEL</a:t>
            </a:r>
            <a:r>
              <a:rPr lang="ru-RU" sz="1400" b="1" i="1" dirty="0"/>
              <a:t>, </a:t>
            </a:r>
            <a:r>
              <a:rPr lang="en-US" sz="1400" b="1" i="1" dirty="0"/>
              <a:t>POWER POINT</a:t>
            </a:r>
            <a:r>
              <a:rPr lang="ru-RU" sz="1400" b="1" dirty="0" smtClean="0"/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1268760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– Портфолио проектов – Создать проект – Ввести наименование – Сохранить</a:t>
            </a:r>
          </a:p>
        </p:txBody>
      </p:sp>
    </p:spTree>
    <p:extLst>
      <p:ext uri="{BB962C8B-B14F-4D97-AF65-F5344CB8AC3E}">
        <p14:creationId xmlns:p14="http://schemas.microsoft.com/office/powerpoint/2010/main" val="14384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7504" y="4509120"/>
            <a:ext cx="8856984" cy="1728192"/>
          </a:xfrm>
          <a:prstGeom prst="round2DiagRect">
            <a:avLst/>
          </a:prstGeom>
          <a:solidFill>
            <a:schemeClr val="accent1">
              <a:lumMod val="75000"/>
              <a:alpha val="91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36712"/>
            <a:ext cx="6336704" cy="3096344"/>
          </a:xfrm>
          <a:prstGeom prst="rect">
            <a:avLst/>
          </a:prstGeom>
          <a:noFill/>
          <a:ln w="4762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408712" cy="33378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465313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– </a:t>
            </a:r>
            <a:r>
              <a:rPr lang="ru-RU" dirty="0">
                <a:solidFill>
                  <a:schemeClr val="bg1"/>
                </a:solidFill>
              </a:rPr>
              <a:t>Добавить/редактировать - </a:t>
            </a:r>
            <a:r>
              <a:rPr lang="ru-RU" dirty="0" smtClean="0">
                <a:solidFill>
                  <a:schemeClr val="bg1"/>
                </a:solidFill>
              </a:rPr>
              <a:t>отметить </a:t>
            </a:r>
            <a:r>
              <a:rPr lang="ru-RU" dirty="0">
                <a:solidFill>
                  <a:schemeClr val="bg1"/>
                </a:solidFill>
              </a:rPr>
              <a:t>галкой сотрудников ОО, ведущих данный </a:t>
            </a:r>
            <a:r>
              <a:rPr lang="ru-RU" dirty="0" smtClean="0">
                <a:solidFill>
                  <a:schemeClr val="bg1"/>
                </a:solidFill>
              </a:rPr>
              <a:t>проект (преподающих дисциплину) </a:t>
            </a:r>
            <a:r>
              <a:rPr lang="ru-RU" dirty="0">
                <a:solidFill>
                  <a:schemeClr val="bg1"/>
                </a:solidFill>
              </a:rPr>
              <a:t>– Сохранить. Руководители назначаются для всего проекта.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bg1"/>
                </a:solidFill>
              </a:rPr>
              <a:t>! Необходимо добавлять к руководителям проекта одного из завучей</a:t>
            </a:r>
            <a:r>
              <a:rPr lang="ru-RU" b="1" i="1" dirty="0">
                <a:solidFill>
                  <a:schemeClr val="bg1"/>
                </a:solidFill>
              </a:rPr>
              <a:t>!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bg1"/>
                </a:solidFill>
              </a:rPr>
              <a:t>! Сотрудник</a:t>
            </a:r>
            <a:r>
              <a:rPr lang="ru-RU" b="1" i="1" dirty="0">
                <a:solidFill>
                  <a:schemeClr val="bg1"/>
                </a:solidFill>
              </a:rPr>
              <a:t>, создающий проект будет в нем руководителем по </a:t>
            </a:r>
            <a:r>
              <a:rPr lang="ru-RU" b="1" i="1" dirty="0" smtClean="0">
                <a:solidFill>
                  <a:schemeClr val="bg1"/>
                </a:solidFill>
              </a:rPr>
              <a:t>умолчанию!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2 3"/>
          <p:cNvSpPr/>
          <p:nvPr/>
        </p:nvSpPr>
        <p:spPr>
          <a:xfrm>
            <a:off x="4191745" y="188640"/>
            <a:ext cx="4644516" cy="1728007"/>
          </a:xfrm>
          <a:prstGeom prst="borderCallout2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564904"/>
            <a:ext cx="4968552" cy="4254707"/>
          </a:xfrm>
          <a:prstGeom prst="rect">
            <a:avLst/>
          </a:prstGeom>
          <a:noFill/>
          <a:ln w="4762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55741" y="169917"/>
            <a:ext cx="4716524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</a:rPr>
              <a:t>*Участников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i="1" dirty="0">
                <a:solidFill>
                  <a:schemeClr val="bg1"/>
                </a:solidFill>
              </a:rPr>
              <a:t>можно назначить как для всего проекта, так и для конкретного </a:t>
            </a:r>
            <a:r>
              <a:rPr lang="ru-RU" sz="1200" i="1" dirty="0" smtClean="0">
                <a:solidFill>
                  <a:schemeClr val="bg1"/>
                </a:solidFill>
              </a:rPr>
              <a:t>раздела </a:t>
            </a:r>
            <a:endParaRPr lang="ru-RU" sz="1200" dirty="0">
              <a:solidFill>
                <a:schemeClr val="bg1"/>
              </a:solidFill>
            </a:endParaRPr>
          </a:p>
          <a:p>
            <a:pPr algn="just"/>
            <a:r>
              <a:rPr lang="ru-RU" sz="1200" b="1" i="1" dirty="0" smtClean="0">
                <a:solidFill>
                  <a:schemeClr val="bg1"/>
                </a:solidFill>
              </a:rPr>
              <a:t>Участники - Добавить/редактировать </a:t>
            </a:r>
            <a:r>
              <a:rPr lang="ru-RU" sz="1200" b="1" i="1" dirty="0">
                <a:solidFill>
                  <a:schemeClr val="bg1"/>
                </a:solidFill>
              </a:rPr>
              <a:t>– </a:t>
            </a:r>
            <a:r>
              <a:rPr lang="ru-RU" sz="1200" i="1" dirty="0" smtClean="0">
                <a:solidFill>
                  <a:schemeClr val="bg1"/>
                </a:solidFill>
              </a:rPr>
              <a:t>(Очень </a:t>
            </a:r>
            <a:r>
              <a:rPr lang="ru-RU" sz="1200" i="1" dirty="0">
                <a:solidFill>
                  <a:schemeClr val="bg1"/>
                </a:solidFill>
              </a:rPr>
              <a:t>важно заполнить все </a:t>
            </a:r>
            <a:r>
              <a:rPr lang="ru-RU" sz="1200" i="1" dirty="0" smtClean="0">
                <a:solidFill>
                  <a:schemeClr val="bg1"/>
                </a:solidFill>
              </a:rPr>
              <a:t>поля: ОО</a:t>
            </a:r>
            <a:r>
              <a:rPr lang="ru-RU" sz="1200" i="1" dirty="0">
                <a:solidFill>
                  <a:schemeClr val="bg1"/>
                </a:solidFill>
              </a:rPr>
              <a:t>, Группа пользователей, Раздел</a:t>
            </a:r>
            <a:r>
              <a:rPr lang="ru-RU" sz="1200" i="1" dirty="0" smtClean="0">
                <a:solidFill>
                  <a:schemeClr val="bg1"/>
                </a:solidFill>
              </a:rPr>
              <a:t>)– </a:t>
            </a:r>
            <a:r>
              <a:rPr lang="ru-RU" sz="1200" b="1" i="1" dirty="0" smtClean="0">
                <a:solidFill>
                  <a:schemeClr val="bg1"/>
                </a:solidFill>
              </a:rPr>
              <a:t>Применить -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b="1" i="1" dirty="0" smtClean="0">
                <a:solidFill>
                  <a:schemeClr val="bg1"/>
                </a:solidFill>
              </a:rPr>
              <a:t>Появляется список </a:t>
            </a:r>
            <a:r>
              <a:rPr lang="ru-RU" sz="1200" b="1" i="1" dirty="0">
                <a:solidFill>
                  <a:schemeClr val="bg1"/>
                </a:solidFill>
              </a:rPr>
              <a:t>обучающихся Вашей ОО</a:t>
            </a:r>
            <a:r>
              <a:rPr lang="ru-RU" sz="1200" i="1" dirty="0">
                <a:solidFill>
                  <a:schemeClr val="bg1"/>
                </a:solidFill>
              </a:rPr>
              <a:t>. Их нельзя ранжировать по классам или возрасту. Обучающиеся расположены в алфавитном порядке. Необходимо отметить </a:t>
            </a:r>
            <a:r>
              <a:rPr lang="ru-RU" sz="1200" i="1" dirty="0" smtClean="0">
                <a:solidFill>
                  <a:schemeClr val="bg1"/>
                </a:solidFill>
              </a:rPr>
              <a:t>форму </a:t>
            </a:r>
            <a:r>
              <a:rPr lang="ru-RU" sz="1200" i="1" dirty="0">
                <a:solidFill>
                  <a:schemeClr val="bg1"/>
                </a:solidFill>
              </a:rPr>
              <a:t>доступа, </a:t>
            </a:r>
            <a:r>
              <a:rPr lang="ru-RU" sz="1200" i="1" dirty="0" smtClean="0">
                <a:solidFill>
                  <a:schemeClr val="bg1"/>
                </a:solidFill>
              </a:rPr>
              <a:t>предоставляемую </a:t>
            </a:r>
            <a:r>
              <a:rPr lang="ru-RU" sz="1200" i="1" dirty="0">
                <a:solidFill>
                  <a:schemeClr val="bg1"/>
                </a:solidFill>
              </a:rPr>
              <a:t>каждому </a:t>
            </a:r>
            <a:r>
              <a:rPr lang="ru-RU" sz="1200" i="1" dirty="0" smtClean="0">
                <a:solidFill>
                  <a:schemeClr val="bg1"/>
                </a:solidFill>
              </a:rPr>
              <a:t>ученику (ЧТЕНИЕ) - </a:t>
            </a:r>
            <a:r>
              <a:rPr lang="ru-RU" sz="1200" b="1" i="1" dirty="0">
                <a:solidFill>
                  <a:schemeClr val="bg1"/>
                </a:solidFill>
              </a:rPr>
              <a:t>С</a:t>
            </a:r>
            <a:r>
              <a:rPr lang="ru-RU" sz="1200" b="1" i="1" dirty="0" smtClean="0">
                <a:solidFill>
                  <a:schemeClr val="bg1"/>
                </a:solidFill>
              </a:rPr>
              <a:t>охранить</a:t>
            </a:r>
            <a:r>
              <a:rPr lang="ru-RU" sz="12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6332"/>
            <a:ext cx="5305537" cy="46827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2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19872" y="2492896"/>
            <a:ext cx="5184576" cy="2448272"/>
          </a:xfrm>
          <a:prstGeom prst="rect">
            <a:avLst/>
          </a:prstGeom>
          <a:noFill/>
          <a:ln w="4762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908720"/>
            <a:ext cx="5184576" cy="2592288"/>
          </a:xfrm>
          <a:prstGeom prst="rect">
            <a:avLst/>
          </a:prstGeom>
          <a:noFill/>
          <a:ln w="4762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281811" cy="26450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07377"/>
            <a:ext cx="5328592" cy="2770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Прямоугольник 8"/>
          <p:cNvSpPr/>
          <p:nvPr/>
        </p:nvSpPr>
        <p:spPr>
          <a:xfrm>
            <a:off x="274910" y="5661248"/>
            <a:ext cx="8689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К разделу можно добавлять документы и ссылки и документы (в любом формате, но не более 20 Мб).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64" y="341376"/>
            <a:ext cx="4355976" cy="7200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9000">
                <a:schemeClr val="accent1">
                  <a:lumMod val="40000"/>
                  <a:lumOff val="60000"/>
                </a:schemeClr>
              </a:gs>
              <a:gs pos="72000">
                <a:srgbClr val="DCE6F2"/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18953"/>
            <a:ext cx="4093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Хранилище школьных документов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080" y="1226529"/>
            <a:ext cx="88361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Ресурсы –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Документы - Тип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выбрать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Публичные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just"/>
            <a:endParaRPr lang="ru-RU" sz="240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177517"/>
            <a:ext cx="7653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*Документы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«Предустановленные» НЕ предусматривают возможность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редактирования</a:t>
            </a:r>
          </a:p>
          <a:p>
            <a:pPr algn="just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* Документы «Внутренние в ОО»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размещения сотрудниками своих разработок. Этот раздел видят только СОТРУДНИКИ  вашей ОО.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164" y="4992852"/>
            <a:ext cx="5854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5" y="1916832"/>
            <a:ext cx="8354417" cy="290834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6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9" y="260649"/>
            <a:ext cx="4373579" cy="17281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Прямоугольник 2"/>
          <p:cNvSpPr/>
          <p:nvPr/>
        </p:nvSpPr>
        <p:spPr>
          <a:xfrm>
            <a:off x="4961555" y="260115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зменить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– Создать Раздел – Вводим наименование - Сохранить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9" y="2132856"/>
            <a:ext cx="4373579" cy="23280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89547" y="1340768"/>
            <a:ext cx="4139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из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выпадающего списка в пункте «Разделы» выбрать существующий раздел, для которого необходимо создать документы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документах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нажать «Создать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9" y="4581128"/>
            <a:ext cx="4373579" cy="21602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86512" y="3501008"/>
            <a:ext cx="4175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заполнить пункты наименование, описание, прикрепить файл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4645585"/>
            <a:ext cx="42415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/>
              <a:t>Внимание! </a:t>
            </a:r>
            <a:r>
              <a:rPr lang="ru-RU" sz="1600" b="1" u="sng" dirty="0" smtClean="0"/>
              <a:t>Чтобы редактировать </a:t>
            </a:r>
            <a:r>
              <a:rPr lang="ru-RU" sz="1600" b="1" u="sng" dirty="0"/>
              <a:t>и добавлять документы в хранилище </a:t>
            </a:r>
            <a:r>
              <a:rPr lang="ru-RU" sz="1600" b="1" u="sng" dirty="0" smtClean="0"/>
              <a:t>необходимо, чтобы </a:t>
            </a:r>
            <a:r>
              <a:rPr lang="ru-RU" sz="1600" b="1" u="sng" dirty="0"/>
              <a:t>в разделе </a:t>
            </a:r>
            <a:r>
              <a:rPr lang="ru-RU" sz="1600" b="1" u="sng" dirty="0" smtClean="0"/>
              <a:t>«Управление </a:t>
            </a:r>
            <a:r>
              <a:rPr lang="ru-RU" sz="1600" b="1" u="sng" dirty="0"/>
              <a:t>– </a:t>
            </a:r>
            <a:r>
              <a:rPr lang="ru-RU" sz="1600" b="1" u="sng" dirty="0" smtClean="0"/>
              <a:t>Права доступа» стояла </a:t>
            </a:r>
            <a:r>
              <a:rPr lang="ru-RU" sz="1600" b="1" u="sng" dirty="0"/>
              <a:t>галка в </a:t>
            </a:r>
            <a:r>
              <a:rPr lang="ru-RU" sz="1600" b="1" u="sng" dirty="0" smtClean="0"/>
              <a:t>графе «Документы </a:t>
            </a:r>
            <a:r>
              <a:rPr lang="ru-RU" sz="1600" b="1" u="sng" dirty="0"/>
              <a:t>– Редактировать хранилище документов </a:t>
            </a:r>
            <a:r>
              <a:rPr lang="ru-RU" sz="1600" b="1" u="sng" dirty="0" smtClean="0"/>
              <a:t>ОО»!</a:t>
            </a:r>
            <a:endParaRPr lang="ru-RU" sz="1600" b="1" u="sng" dirty="0"/>
          </a:p>
        </p:txBody>
      </p:sp>
    </p:spTree>
    <p:extLst>
      <p:ext uri="{BB962C8B-B14F-4D97-AF65-F5344CB8AC3E}">
        <p14:creationId xmlns:p14="http://schemas.microsoft.com/office/powerpoint/2010/main" val="38096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818</Words>
  <Application>Microsoft Office PowerPoint</Application>
  <PresentationFormat>Экран (4:3)</PresentationFormat>
  <Paragraphs>66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Ковалева Анастасия Сергеевна</dc:creator>
  <cp:lastModifiedBy>Миклашевская Виктория Викторовна</cp:lastModifiedBy>
  <cp:revision>42</cp:revision>
  <cp:lastPrinted>2020-03-24T07:25:53Z</cp:lastPrinted>
  <dcterms:created xsi:type="dcterms:W3CDTF">2020-03-23T10:09:08Z</dcterms:created>
  <dcterms:modified xsi:type="dcterms:W3CDTF">2020-03-24T07:35:56Z</dcterms:modified>
</cp:coreProperties>
</file>